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bin" ContentType="application/vnd.openxmlformats-officedocument.oleObject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52" r:id="rId3"/>
    <p:sldId id="353" r:id="rId4"/>
    <p:sldId id="354" r:id="rId5"/>
    <p:sldId id="355" r:id="rId6"/>
    <p:sldId id="356" r:id="rId7"/>
  </p:sldIdLst>
  <p:sldSz cx="9144000" cy="5143500" type="screen16x9"/>
  <p:notesSz cx="6735763" cy="9866313"/>
  <p:custDataLst>
    <p:tags r:id="rId9"/>
  </p:custDataLst>
  <p:defaultTextStyle>
    <a:defPPr lvl="0">
      <a:defRPr lang="ru-RU"/>
    </a:defPPr>
    <a:lvl1pPr marL="0" lv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lvl="1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lvl="2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lvl="3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lvl="4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lvl="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lvl="6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lvl="7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lvl="8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771" userDrawn="1">
          <p15:clr>
            <a:srgbClr val="A4A3A4"/>
          </p15:clr>
        </p15:guide>
        <p15:guide id="2" orient="horz" pos="1688" userDrawn="1">
          <p15:clr>
            <a:srgbClr val="A4A3A4"/>
          </p15:clr>
        </p15:guide>
        <p15:guide id="3" orient="horz" pos="259">
          <p15:clr>
            <a:srgbClr val="A4A3A4"/>
          </p15:clr>
        </p15:guide>
        <p15:guide id="4" pos="43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хиреева Александра Андреевна" initials="АА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4B77"/>
    <a:srgbClr val="E20C3C"/>
    <a:srgbClr val="3B23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/>
    <p:restoredTop sz="96433" autoAdjust="0"/>
  </p:normalViewPr>
  <p:slideViewPr>
    <p:cSldViewPr snapToGrid="0">
      <p:cViewPr>
        <p:scale>
          <a:sx n="148" d="100"/>
          <a:sy n="148" d="100"/>
        </p:scale>
        <p:origin x="576" y="234"/>
      </p:cViewPr>
      <p:guideLst>
        <p:guide orient="horz" pos="1688"/>
        <p:guide orient="horz" pos="259"/>
        <p:guide pos="771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9C7A0DF1-3CBA-4C80-86DA-99BC126E4835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34" tIns="45167" rIns="90334" bIns="4516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334" tIns="45167" rIns="90334" bIns="4516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F901B7E3-A14E-4358-97FC-6F12771D96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166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44A48DDA-D48B-EC45-834C-B226F08A46C7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5757160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8624" name="Слайд think-cell" r:id="rId3" imgW="7761960" imgH="10047960" progId="">
              <p:embed/>
            </p:oleObj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E3F162AC-EEAE-F940-9036-6060456D0393}"/>
              </a:ext>
            </a:extLst>
          </p:cNvPr>
          <p:cNvGrpSpPr/>
          <p:nvPr userDrawn="1"/>
        </p:nvGrpSpPr>
        <p:grpSpPr>
          <a:xfrm>
            <a:off x="-67733" y="0"/>
            <a:ext cx="9211733" cy="5143500"/>
            <a:chOff x="-67733" y="0"/>
            <a:chExt cx="12259734" cy="6858000"/>
          </a:xfrm>
        </p:grpSpPr>
        <p:sp>
          <p:nvSpPr>
            <p:cNvPr id="9" name="bk object 16">
              <a:extLst>
                <a:ext uri="{FF2B5EF4-FFF2-40B4-BE49-F238E27FC236}">
                  <a16:creationId xmlns:a16="http://schemas.microsoft.com/office/drawing/2014/main" xmlns="" id="{4052DF83-D460-1241-9F44-6991BFF3C8A5}"/>
                </a:ext>
              </a:extLst>
            </p:cNvPr>
            <p:cNvSpPr/>
            <p:nvPr/>
          </p:nvSpPr>
          <p:spPr>
            <a:xfrm>
              <a:off x="-67733" y="0"/>
              <a:ext cx="12259734" cy="6858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Picture 2" descr="Background.png">
              <a:extLst>
                <a:ext uri="{FF2B5EF4-FFF2-40B4-BE49-F238E27FC236}">
                  <a16:creationId xmlns:a16="http://schemas.microsoft.com/office/drawing/2014/main" xmlns="" id="{34DEA253-669F-9244-B9E6-706483EFA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4311"/>
            <a:stretch/>
          </p:blipFill>
          <p:spPr>
            <a:xfrm>
              <a:off x="7932716" y="65619"/>
              <a:ext cx="4137807" cy="679238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96" y="1117030"/>
            <a:ext cx="4203030" cy="1288045"/>
          </a:xfrm>
        </p:spPr>
        <p:txBody>
          <a:bodyPr anchor="ctr"/>
          <a:lstStyle>
            <a:lvl1pPr algn="ctr">
              <a:defRPr kumimoji="0" lang="ru-RU" sz="4400" b="1" i="0" u="none" strike="noStrike" kern="0" cap="all" spc="335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84694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A59C-51EE-A54F-81CB-8CBCC88EB25B}" type="datetime1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3223A76D-1947-C349-8549-2B993CA0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312" y="249254"/>
            <a:ext cx="4919472" cy="318549"/>
          </a:xfrm>
          <a:prstGeom prst="rect">
            <a:avLst/>
          </a:prstGeom>
          <a:noFill/>
        </p:spPr>
        <p:txBody>
          <a:bodyPr wrap="square" lIns="0" rIns="0" anchor="t" anchorCtr="0">
            <a:spAutoFit/>
          </a:bodyPr>
          <a:lstStyle>
            <a:lvl1pPr>
              <a:defRPr lang="ru-RU" b="1" i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2E4DC82-C698-0F42-961C-104A049951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91637" y="102393"/>
            <a:ext cx="1661396" cy="1132284"/>
          </a:xfrm>
          <a:prstGeom prst="rect">
            <a:avLst/>
          </a:prstGeom>
        </p:spPr>
      </p:pic>
      <p:sp>
        <p:nvSpPr>
          <p:cNvPr id="15" name="Номер слайда 2">
            <a:extLst>
              <a:ext uri="{FF2B5EF4-FFF2-40B4-BE49-F238E27FC236}">
                <a16:creationId xmlns:a16="http://schemas.microsoft.com/office/drawing/2014/main" xmlns="" id="{9E576A98-4E17-424E-B5FF-75B8C7F9C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r">
              <a:defRPr sz="15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596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10DA-E29C-CB43-9DAD-DDA3F60BD408}" type="datetime1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xmlns="" id="{9999D2F0-83B1-894B-9AD6-0E5D793D5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93299228-E5EE-6247-8E8B-895FD0C8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045" y="529983"/>
            <a:ext cx="3540006" cy="318549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9E0226C-DDF0-2D42-9BF0-759D5B5E5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91636" y="102393"/>
            <a:ext cx="2225953" cy="15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122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990F-0B7F-E443-8BA1-91D11E845BEB}" type="datetime1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xmlns="" id="{FEDF7417-3240-3C40-8F0B-49BB267C4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78E15DC5-EA79-C543-81F0-47808A8C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045" y="529983"/>
            <a:ext cx="3540006" cy="318549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4FCADD-1031-2945-A457-FD92CE403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91636" y="102393"/>
            <a:ext cx="2225953" cy="15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908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xmlns="" id="{B5D4D4AC-A483-6547-93A7-4180FB2D8ED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5142327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383" name="Слайд think-cell" r:id="rId8" imgW="7761960" imgH="10047960" progId="">
              <p:embed/>
            </p:oleObj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07C17877-6A4F-AD4C-928F-EF856A9FFD7C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1800" b="1" i="0" baseline="0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48" y="224774"/>
            <a:ext cx="5029199" cy="346249"/>
          </a:xfrm>
          <a:prstGeom prst="rect">
            <a:avLst/>
          </a:prstGeom>
          <a:noFill/>
        </p:spPr>
        <p:txBody>
          <a:bodyPr wrap="square" lIns="0" tIns="34290" rIns="0" bIns="3429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DB026-BC01-894B-B5E1-E49353B23816}" type="datetime1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xmlns="" id="{893D1DDF-97A8-F34F-A389-AE54D650F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172" y="4767263"/>
            <a:ext cx="405581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r">
              <a:defRPr sz="15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4DAAD4F-961C-D449-BDDA-5380B605E6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22111"/>
          <a:stretch/>
        </p:blipFill>
        <p:spPr>
          <a:xfrm>
            <a:off x="91637" y="102393"/>
            <a:ext cx="1661396" cy="11322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8043A0D-CFF1-3C45-96F0-CF677E5F18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2962" y="102393"/>
            <a:ext cx="2777791" cy="34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636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lang="ru-RU" sz="1800" b="1" i="0" kern="1200" cap="all" baseline="0" dirty="0">
          <a:solidFill>
            <a:srgbClr val="EB4B77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hyperlink" Target="https://data.economy.gov.ru/analytics/facilities/region/100" TargetMode="External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png"/><Relationship Id="rId5" Type="http://schemas.openxmlformats.org/officeDocument/2006/relationships/hyperlink" Target="https://mii.mosreg.ru/deyatelnost/mery-podderzhki-v-moskovskoi-oblasti" TargetMode="External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Объект 27" hidden="1">
            <a:extLst>
              <a:ext uri="{FF2B5EF4-FFF2-40B4-BE49-F238E27FC236}">
                <a16:creationId xmlns:a16="http://schemas.microsoft.com/office/drawing/2014/main" xmlns="" id="{9F5D807D-2C08-A84A-A8B8-40772FFAAD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964844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29156" name="Слайд think-cell" r:id="rId3" imgW="7761960" imgH="10047960" progId="">
              <p:embed/>
            </p:oleObj>
          </a:graphicData>
        </a:graphic>
      </p:graphicFrame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7EF18E27-3071-4447-8A75-4312502DE3D2}"/>
              </a:ext>
            </a:extLst>
          </p:cNvPr>
          <p:cNvSpPr txBox="1">
            <a:spLocks/>
          </p:cNvSpPr>
          <p:nvPr/>
        </p:nvSpPr>
        <p:spPr>
          <a:xfrm>
            <a:off x="213505" y="1874157"/>
            <a:ext cx="5720768" cy="9233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ru-RU" sz="4400" b="1" i="0" u="none" strike="noStrike" kern="0" cap="all" spc="335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defRPr>
            </a:lvl1pPr>
          </a:lstStyle>
          <a:p>
            <a:pPr marL="12700" algn="l">
              <a:spcBef>
                <a:spcPts val="0"/>
              </a:spcBef>
            </a:pPr>
            <a:r>
              <a:rPr lang="ru-RU" sz="2000" spc="0" dirty="0"/>
              <a:t>Об антикризисных мерах в экономике, поддержке системообразующих предприятий</a:t>
            </a:r>
            <a:endParaRPr lang="ru-RU" sz="1000" spc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97B09C-8AB6-E143-A711-FCFA3C69F5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0"/>
          <a:stretch/>
        </p:blipFill>
        <p:spPr>
          <a:xfrm>
            <a:off x="250825" y="3927855"/>
            <a:ext cx="2252312" cy="100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0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250F58B4-E04A-8146-88DB-895E2607D3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871049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31081" name="Слайд think-cell" r:id="rId4" imgW="7761960" imgH="10047960" progId="">
              <p:embed/>
            </p:oleObj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8AC9AD5B-3B63-CA48-BF5A-E80A24E680B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F8C42CD-9F11-A64F-9710-A70BB046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312" y="249254"/>
            <a:ext cx="4919472" cy="623248"/>
          </a:xfrm>
        </p:spPr>
        <p:txBody>
          <a:bodyPr/>
          <a:lstStyle/>
          <a:p>
            <a:r>
              <a:rPr lang="ru-RU" altLang="ru-RU" dirty="0"/>
              <a:t>Системообразующие организации российской экономики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27D9224-E2ED-AB41-B69A-2889D258E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04FA1E48-FF8B-1640-86D6-D18914728ABE}"/>
              </a:ext>
            </a:extLst>
          </p:cNvPr>
          <p:cNvSpPr/>
          <p:nvPr/>
        </p:nvSpPr>
        <p:spPr>
          <a:xfrm>
            <a:off x="964490" y="3300782"/>
            <a:ext cx="7332292" cy="657378"/>
          </a:xfrm>
          <a:prstGeom prst="round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1FE21A3-0DE2-1640-BA5F-D795E6FFE27F}"/>
              </a:ext>
            </a:extLst>
          </p:cNvPr>
          <p:cNvSpPr/>
          <p:nvPr/>
        </p:nvSpPr>
        <p:spPr>
          <a:xfrm>
            <a:off x="1551052" y="908710"/>
            <a:ext cx="7332292" cy="228524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градообразующее предприятие, оказывающее существенное влияние на развитие региона;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головной исполнитель или исполнитель первого уровня кооперации по </a:t>
            </a:r>
            <a:r>
              <a:rPr lang="ru-RU" sz="12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гособоронзаказу</a:t>
            </a: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осуществление деятельности по эксплуатации критической инфраструктуры и (или) обеспечению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безопасности на территории республики Крым, города Севастополя, Калининградской области и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Дальневосточного федерального округа;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осуществление разработки и внедрения критических технологий, разработки критически важного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программного обеспечения;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обеспечение информационной безопасности, предоставление услуг по разработке и эксплуатации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государственных информационных систем, общественно значимых сервисов в сети "Интернет";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обеспечение транспортной доступности удаленных территорий;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признано доминирующее положение организации на рынке определенного товара в соответствии со ст. 5 Федерального закона от 26 июля 2006 г. N 135-ФЗ "О защите конкуренции".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4426ADBC-90C8-FF4C-B76C-4F6143387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453616"/>
              </p:ext>
            </p:extLst>
          </p:nvPr>
        </p:nvGraphicFramePr>
        <p:xfrm>
          <a:off x="964490" y="4160195"/>
          <a:ext cx="733229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9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24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6476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Федеральные</a:t>
                      </a:r>
                      <a:r>
                        <a:rPr lang="ru-RU" sz="1400" b="0" kern="1200" baseline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перечни СОП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Из</a:t>
                      </a:r>
                      <a:r>
                        <a:rPr lang="ru-RU" sz="1400" b="0" kern="1200" baseline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них предприятия Московской области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2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/>
                          </a:solidFill>
                        </a:rPr>
                        <a:t>1 151 шт.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/>
                          </a:solidFill>
                        </a:rPr>
                        <a:t>88 шт.*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D9F7D92-5A05-6A4B-A220-9292F58B971F}"/>
              </a:ext>
            </a:extLst>
          </p:cNvPr>
          <p:cNvSpPr/>
          <p:nvPr/>
        </p:nvSpPr>
        <p:spPr>
          <a:xfrm>
            <a:off x="1087450" y="3290985"/>
            <a:ext cx="6660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Для получения поддержки организации должны пройти стресс-тестирование на предмет нахождения в зоне риска. Порядок проведения оценки финансовой устойчивости и рассмотрения заявлений должен быть утвержден Минэкономразвития России до 15 мая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A98CB8C-ADF5-4647-AFC0-47A34600ABE1}"/>
              </a:ext>
            </a:extLst>
          </p:cNvPr>
          <p:cNvSpPr/>
          <p:nvPr/>
        </p:nvSpPr>
        <p:spPr>
          <a:xfrm>
            <a:off x="365854" y="4894246"/>
            <a:ext cx="88457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Segoe UI" panose="020B0502040204020203" pitchFamily="34" charset="0"/>
                <a:cs typeface="Segoe UI" panose="020B0502040204020203" pitchFamily="34" charset="0"/>
              </a:rPr>
              <a:t>*-перечень размещен на сайте Министерства экономического развития РФ: </a:t>
            </a:r>
            <a:r>
              <a:rPr lang="en-US" sz="9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https://data.economy.gov.ru/analytics/facilities/region/100</a:t>
            </a:r>
            <a:endParaRPr lang="ru-RU" sz="900" dirty="0"/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xmlns="" id="{B38B0A30-FC0B-FA49-8D30-3280AB0E91DE}"/>
              </a:ext>
            </a:extLst>
          </p:cNvPr>
          <p:cNvSpPr/>
          <p:nvPr/>
        </p:nvSpPr>
        <p:spPr>
          <a:xfrm>
            <a:off x="365854" y="1063973"/>
            <a:ext cx="1185198" cy="1790049"/>
          </a:xfrm>
          <a:prstGeom prst="rightArrow">
            <a:avLst>
              <a:gd name="adj1" fmla="val 85328"/>
              <a:gd name="adj2" fmla="val 2716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5A93C9F-055F-0C4A-8FA5-36EEFD554FD4}"/>
              </a:ext>
            </a:extLst>
          </p:cNvPr>
          <p:cNvSpPr/>
          <p:nvPr/>
        </p:nvSpPr>
        <p:spPr>
          <a:xfrm>
            <a:off x="365854" y="1585818"/>
            <a:ext cx="1145136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Системо</a:t>
            </a: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-образующее предприятие это: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E80E077-ABE6-1840-82AE-8C40611C8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5654" y="3369583"/>
            <a:ext cx="542255" cy="5422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243250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CD79B28F-BCC5-0842-8CD6-8507CE56F6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901073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30057" name="Слайд think-cell" r:id="rId4" imgW="7761960" imgH="10047960" progId="">
              <p:embed/>
            </p:oleObj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2B8699C8-4872-4445-A245-1D1BDF78D94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C3647A9-9CA2-4A4B-829D-DEF2A1AD4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49254"/>
            <a:ext cx="5256784" cy="623248"/>
          </a:xfrm>
        </p:spPr>
        <p:txBody>
          <a:bodyPr/>
          <a:lstStyle/>
          <a:p>
            <a:r>
              <a:rPr lang="ru-RU" altLang="ru-RU" dirty="0"/>
              <a:t>Меры поддержки системообразующих организаций российской экономики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05BE2F8-F25F-D540-AF2D-B89028D26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C2978A6B-A207-C34D-9295-D275642FD157}"/>
              </a:ext>
            </a:extLst>
          </p:cNvPr>
          <p:cNvSpPr/>
          <p:nvPr/>
        </p:nvSpPr>
        <p:spPr>
          <a:xfrm>
            <a:off x="978015" y="1319448"/>
            <a:ext cx="7568774" cy="3103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72000" rtlCol="0" anchor="ctr"/>
          <a:lstStyle/>
          <a:p>
            <a:r>
              <a:rPr lang="ru-RU" sz="1600" b="1" dirty="0"/>
              <a:t>Рассрочка по налогам для крупного бизнеса и отраслей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C8BD0998-CCBE-5A49-98E3-0D56123BD1BD}"/>
              </a:ext>
            </a:extLst>
          </p:cNvPr>
          <p:cNvSpPr/>
          <p:nvPr/>
        </p:nvSpPr>
        <p:spPr>
          <a:xfrm>
            <a:off x="597211" y="1319448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1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AC7D02-120F-C942-BAF0-0582F2BA3FDD}"/>
              </a:ext>
            </a:extLst>
          </p:cNvPr>
          <p:cNvSpPr/>
          <p:nvPr/>
        </p:nvSpPr>
        <p:spPr>
          <a:xfrm>
            <a:off x="978015" y="1827997"/>
            <a:ext cx="7737157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dirty="0">
                <a:solidFill>
                  <a:srgbClr val="7030A0"/>
                </a:solidFill>
              </a:rPr>
              <a:t>Рассрочка по уплате налогов: </a:t>
            </a:r>
            <a:r>
              <a:rPr lang="ru-RU" sz="1500" dirty="0">
                <a:solidFill>
                  <a:srgbClr val="7030A0"/>
                </a:solidFill>
              </a:rPr>
              <a:t>срок уплаты которых уже наступил в будущем частями</a:t>
            </a:r>
          </a:p>
          <a:p>
            <a:pPr>
              <a:spcBef>
                <a:spcPts val="600"/>
              </a:spcBef>
            </a:pPr>
            <a:r>
              <a:rPr lang="ru-RU" sz="1500" b="1" dirty="0">
                <a:solidFill>
                  <a:srgbClr val="7030A0"/>
                </a:solidFill>
              </a:rPr>
              <a:t>Для кого: </a:t>
            </a:r>
            <a:r>
              <a:rPr lang="ru-RU" sz="1500" dirty="0">
                <a:solidFill>
                  <a:srgbClr val="7030A0"/>
                </a:solidFill>
              </a:rPr>
              <a:t>системообразующие, градообразующие, стратегические (федеральные перечни)</a:t>
            </a:r>
          </a:p>
          <a:p>
            <a:pPr>
              <a:spcBef>
                <a:spcPts val="600"/>
              </a:spcBef>
            </a:pPr>
            <a:r>
              <a:rPr lang="ru-RU" sz="1500" b="1" dirty="0">
                <a:solidFill>
                  <a:srgbClr val="7030A0"/>
                </a:solidFill>
              </a:rPr>
              <a:t>Как: </a:t>
            </a:r>
            <a:r>
              <a:rPr lang="ru-RU" sz="1500" dirty="0">
                <a:solidFill>
                  <a:srgbClr val="7030A0"/>
                </a:solidFill>
              </a:rPr>
              <a:t>по заявлению налогоплательщика</a:t>
            </a:r>
          </a:p>
          <a:p>
            <a:pPr>
              <a:spcBef>
                <a:spcPts val="600"/>
              </a:spcBef>
            </a:pPr>
            <a:r>
              <a:rPr lang="ru-RU" sz="1500" b="1" dirty="0">
                <a:solidFill>
                  <a:srgbClr val="7030A0"/>
                </a:solidFill>
              </a:rPr>
              <a:t>Суть:</a:t>
            </a:r>
            <a:r>
              <a:rPr lang="ru-RU" sz="1500" dirty="0">
                <a:solidFill>
                  <a:srgbClr val="7030A0"/>
                </a:solidFill>
              </a:rPr>
              <a:t> Рассрочка по налогам, срок уплаты которых наступил в 2020, кроме:</a:t>
            </a:r>
          </a:p>
          <a:p>
            <a:pPr marL="285750" indent="-285750">
              <a:spcBef>
                <a:spcPts val="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7030A0"/>
                </a:solidFill>
              </a:rPr>
              <a:t>НДФЛ сотрудников и НДС</a:t>
            </a:r>
          </a:p>
          <a:p>
            <a:pPr marL="285750" indent="-285750">
              <a:spcBef>
                <a:spcPts val="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7030A0"/>
                </a:solidFill>
              </a:rPr>
              <a:t>страховые взносы на накопительную часть</a:t>
            </a:r>
          </a:p>
          <a:p>
            <a:pPr marL="285750" indent="-285750">
              <a:spcBef>
                <a:spcPts val="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7030A0"/>
                </a:solidFill>
              </a:rPr>
              <a:t>НДПИ, акцизы</a:t>
            </a:r>
          </a:p>
          <a:p>
            <a:pPr>
              <a:spcBef>
                <a:spcPts val="600"/>
              </a:spcBef>
            </a:pPr>
            <a:r>
              <a:rPr lang="ru-RU" sz="1500" b="1" dirty="0">
                <a:solidFill>
                  <a:srgbClr val="7030A0"/>
                </a:solidFill>
              </a:rPr>
              <a:t>Условия получения рассрочки:</a:t>
            </a:r>
            <a:r>
              <a:rPr lang="ru-RU" sz="1500" dirty="0">
                <a:solidFill>
                  <a:srgbClr val="7030A0"/>
                </a:solidFill>
              </a:rPr>
              <a:t> снижения выручки за предыдущий квартал:</a:t>
            </a:r>
          </a:p>
          <a:p>
            <a:pPr marL="285750" indent="-285750">
              <a:spcBef>
                <a:spcPts val="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7030A0"/>
                </a:solidFill>
              </a:rPr>
              <a:t>до 5 лет – более 50%</a:t>
            </a:r>
          </a:p>
          <a:p>
            <a:pPr marL="285750" indent="-285750">
              <a:spcBef>
                <a:spcPts val="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7030A0"/>
                </a:solidFill>
              </a:rPr>
              <a:t>до 3 лет – более 30%</a:t>
            </a:r>
          </a:p>
          <a:p>
            <a:r>
              <a:rPr lang="ru-RU" sz="1500" dirty="0">
                <a:solidFill>
                  <a:srgbClr val="7030A0"/>
                </a:solidFill>
              </a:rPr>
              <a:t>(ПП РФ от 02.04.2020 №409)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AE42B1E-091C-4D44-9E27-977695D21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586" y="1350973"/>
            <a:ext cx="273506" cy="2735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2502961-AEFF-784E-996F-62089E3F6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5660" y="1337886"/>
            <a:ext cx="273507" cy="27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579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CD79B28F-BCC5-0842-8CD6-8507CE56F6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770649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32104" name="Слайд think-cell" r:id="rId4" imgW="7761960" imgH="10047960" progId="">
              <p:embed/>
            </p:oleObj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2B8699C8-4872-4445-A245-1D1BDF78D94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C3647A9-9CA2-4A4B-829D-DEF2A1AD4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49254"/>
            <a:ext cx="5256784" cy="623248"/>
          </a:xfrm>
        </p:spPr>
        <p:txBody>
          <a:bodyPr/>
          <a:lstStyle/>
          <a:p>
            <a:r>
              <a:rPr lang="ru-RU" altLang="ru-RU" dirty="0"/>
              <a:t>Меры поддержки системообразующих организаций российской экономики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05BE2F8-F25F-D540-AF2D-B89028D26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C2978A6B-A207-C34D-9295-D275642FD157}"/>
              </a:ext>
            </a:extLst>
          </p:cNvPr>
          <p:cNvSpPr/>
          <p:nvPr/>
        </p:nvSpPr>
        <p:spPr>
          <a:xfrm>
            <a:off x="967856" y="973959"/>
            <a:ext cx="7145204" cy="324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72000" rtlCol="0" anchor="ctr"/>
          <a:lstStyle/>
          <a:p>
            <a:r>
              <a:rPr lang="ru-RU" b="1" dirty="0"/>
              <a:t>Отсрочка по налогам для крупного бизнеса и отраслей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C8BD0998-CCBE-5A49-98E3-0D56123BD1BD}"/>
              </a:ext>
            </a:extLst>
          </p:cNvPr>
          <p:cNvSpPr/>
          <p:nvPr/>
        </p:nvSpPr>
        <p:spPr>
          <a:xfrm>
            <a:off x="587051" y="973960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2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E28A83D-E9B3-A349-85EE-4939FDF83075}"/>
              </a:ext>
            </a:extLst>
          </p:cNvPr>
          <p:cNvSpPr/>
          <p:nvPr/>
        </p:nvSpPr>
        <p:spPr>
          <a:xfrm>
            <a:off x="967856" y="1286034"/>
            <a:ext cx="7491210" cy="385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ru-RU" b="1" dirty="0">
                <a:solidFill>
                  <a:srgbClr val="7030A0"/>
                </a:solidFill>
              </a:rPr>
              <a:t>Для кого:</a:t>
            </a:r>
            <a:r>
              <a:rPr lang="ru-RU" dirty="0">
                <a:solidFill>
                  <a:srgbClr val="7030A0"/>
                </a:solidFill>
              </a:rPr>
              <a:t> Системообразующие, градообразующие, стратегические (федеральные перечни)</a:t>
            </a:r>
          </a:p>
          <a:p>
            <a:pPr>
              <a:spcBef>
                <a:spcPts val="200"/>
              </a:spcBef>
            </a:pPr>
            <a:r>
              <a:rPr lang="ru-RU" b="1" dirty="0">
                <a:solidFill>
                  <a:srgbClr val="7030A0"/>
                </a:solidFill>
              </a:rPr>
              <a:t>Как:</a:t>
            </a:r>
            <a:r>
              <a:rPr lang="ru-RU" dirty="0">
                <a:solidFill>
                  <a:srgbClr val="7030A0"/>
                </a:solidFill>
              </a:rPr>
              <a:t> по заявлению налогоплательщика.</a:t>
            </a:r>
          </a:p>
          <a:p>
            <a:pPr>
              <a:spcBef>
                <a:spcPts val="200"/>
              </a:spcBef>
            </a:pPr>
            <a:r>
              <a:rPr lang="ru-RU" b="1" dirty="0">
                <a:solidFill>
                  <a:srgbClr val="7030A0"/>
                </a:solidFill>
              </a:rPr>
              <a:t>Суть:</a:t>
            </a:r>
            <a:r>
              <a:rPr lang="ru-RU" dirty="0">
                <a:solidFill>
                  <a:srgbClr val="7030A0"/>
                </a:solidFill>
              </a:rPr>
              <a:t> отсрочка по ВСЕМ налогам, срок уплаты которых наступил в 2020, кроме: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НДПИ и акцизы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НДФЛ сотрудников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страховые взносы на накопительную часть</a:t>
            </a:r>
          </a:p>
          <a:p>
            <a:pPr>
              <a:spcBef>
                <a:spcPts val="200"/>
              </a:spcBef>
            </a:pPr>
            <a:r>
              <a:rPr lang="ru-RU" b="1" dirty="0">
                <a:solidFill>
                  <a:srgbClr val="7030A0"/>
                </a:solidFill>
              </a:rPr>
              <a:t>Условия снижения выручки для пострадавших отраслей: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1 год при –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50%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9 мес. при – 30%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6 мес. при – 20%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3 мес. – другие условия</a:t>
            </a:r>
          </a:p>
          <a:p>
            <a:pPr>
              <a:spcBef>
                <a:spcPts val="200"/>
              </a:spcBef>
            </a:pPr>
            <a:r>
              <a:rPr lang="ru-RU" b="1" dirty="0">
                <a:solidFill>
                  <a:srgbClr val="7030A0"/>
                </a:solidFill>
              </a:rPr>
              <a:t>Условия снижения выручки для системообразующих, градообразующих</a:t>
            </a:r>
            <a:r>
              <a:rPr lang="ru-RU" dirty="0">
                <a:solidFill>
                  <a:srgbClr val="7030A0"/>
                </a:solidFill>
              </a:rPr>
              <a:t> , </a:t>
            </a:r>
            <a:r>
              <a:rPr lang="ru-RU" b="1" dirty="0">
                <a:solidFill>
                  <a:srgbClr val="7030A0"/>
                </a:solidFill>
              </a:rPr>
              <a:t>стратегических: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1 год при –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30%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9 мес. при – 20%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6 мес. при – 10%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3 мес. – другие условия</a:t>
            </a:r>
          </a:p>
          <a:p>
            <a:r>
              <a:rPr lang="ru-RU" dirty="0">
                <a:solidFill>
                  <a:srgbClr val="7030A0"/>
                </a:solidFill>
              </a:rPr>
              <a:t>(ПП РФ от 02.04.2020 №409)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29E968E-59CF-8E46-A460-10D38B282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895" y="1002127"/>
            <a:ext cx="273506" cy="2735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0AF8A2D-CD11-8E4F-AF23-6DC45C3DA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2285" y="993243"/>
            <a:ext cx="273507" cy="27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144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CD79B28F-BCC5-0842-8CD6-8507CE56F6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33125" name="Слайд think-cell" r:id="rId4" imgW="7761960" imgH="10047960" progId="">
              <p:embed/>
            </p:oleObj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2B8699C8-4872-4445-A245-1D1BDF78D94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C3647A9-9CA2-4A4B-829D-DEF2A1AD4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49254"/>
            <a:ext cx="5256784" cy="623248"/>
          </a:xfrm>
        </p:spPr>
        <p:txBody>
          <a:bodyPr/>
          <a:lstStyle/>
          <a:p>
            <a:r>
              <a:rPr lang="ru-RU" altLang="ru-RU" dirty="0"/>
              <a:t>Меры поддержки системообразующих организаций российской экономики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05BE2F8-F25F-D540-AF2D-B89028D26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C2978A6B-A207-C34D-9295-D275642FD157}"/>
              </a:ext>
            </a:extLst>
          </p:cNvPr>
          <p:cNvSpPr/>
          <p:nvPr/>
        </p:nvSpPr>
        <p:spPr>
          <a:xfrm>
            <a:off x="1065017" y="1340459"/>
            <a:ext cx="6906145" cy="360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72000" rtlCol="0" anchor="ctr"/>
          <a:lstStyle/>
          <a:p>
            <a:r>
              <a:rPr lang="ru-RU" sz="1600" b="1" dirty="0"/>
              <a:t>Кредит для системообразующих предприятий до 3-х млрд. руб.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C8BD0998-CCBE-5A49-98E3-0D56123BD1BD}"/>
              </a:ext>
            </a:extLst>
          </p:cNvPr>
          <p:cNvSpPr/>
          <p:nvPr/>
        </p:nvSpPr>
        <p:spPr>
          <a:xfrm>
            <a:off x="684213" y="1359916"/>
            <a:ext cx="310385" cy="310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3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4625C7C-56DB-4E41-BCD0-1DC5C514F34F}"/>
              </a:ext>
            </a:extLst>
          </p:cNvPr>
          <p:cNvSpPr/>
          <p:nvPr/>
        </p:nvSpPr>
        <p:spPr>
          <a:xfrm>
            <a:off x="1065017" y="1771759"/>
            <a:ext cx="67499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7030A0"/>
                </a:solidFill>
              </a:rPr>
              <a:t>Для кого: </a:t>
            </a:r>
            <a:r>
              <a:rPr lang="ru-RU" sz="1600" dirty="0">
                <a:solidFill>
                  <a:srgbClr val="7030A0"/>
                </a:solidFill>
              </a:rPr>
              <a:t>предоставление системообразующим предприятиям (федеральные перечни) льготных кредитов на финансирование оборотных средств (оплата поставщикам)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7030A0"/>
                </a:solidFill>
              </a:rPr>
              <a:t>Как:</a:t>
            </a:r>
            <a:r>
              <a:rPr lang="ru-RU" sz="1600" dirty="0">
                <a:solidFill>
                  <a:srgbClr val="7030A0"/>
                </a:solidFill>
              </a:rPr>
              <a:t> обращение в банк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7030A0"/>
                </a:solidFill>
              </a:rPr>
              <a:t>Суть:</a:t>
            </a:r>
            <a:r>
              <a:rPr lang="ru-RU" sz="1600" dirty="0">
                <a:solidFill>
                  <a:srgbClr val="7030A0"/>
                </a:solidFill>
              </a:rPr>
              <a:t> Процентная ставка по кредиту субсидируется государством в размере ключевой ставки ЦБ РФ (5,5% годовых), 50% обеспечения – поручительство ВЭБ.РФ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7030A0"/>
                </a:solidFill>
              </a:rPr>
              <a:t>Сумма кредита: </a:t>
            </a:r>
            <a:r>
              <a:rPr lang="ru-RU" sz="1600" dirty="0">
                <a:solidFill>
                  <a:srgbClr val="7030A0"/>
                </a:solidFill>
              </a:rPr>
              <a:t>до 3 млрд. руб. (1/12 годовой выручки)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7030A0"/>
                </a:solidFill>
              </a:rPr>
              <a:t>Срок:</a:t>
            </a:r>
            <a:r>
              <a:rPr lang="ru-RU" sz="1600" dirty="0">
                <a:solidFill>
                  <a:srgbClr val="7030A0"/>
                </a:solidFill>
              </a:rPr>
              <a:t> не более 12 месяцев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3DB89AB-5905-3942-B30E-8E8235875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979" y="1359916"/>
            <a:ext cx="310385" cy="31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549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794366A8-0A75-364B-9F97-7AEF664148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008721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34148" name="Слайд think-cell" r:id="rId4" imgW="7761960" imgH="10047960" progId="">
              <p:embed/>
            </p:oleObj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8DCAD16B-A4CC-9F4A-8727-9530B3FF743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8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479F0F1-E513-7742-A5BA-C71378E7C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312" y="249254"/>
            <a:ext cx="4919472" cy="623248"/>
          </a:xfrm>
        </p:spPr>
        <p:txBody>
          <a:bodyPr/>
          <a:lstStyle/>
          <a:p>
            <a:r>
              <a:rPr lang="ru-RU" altLang="ru-RU" dirty="0"/>
              <a:t>Перечень системообразующих организаций Московской области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A1D9296-99C7-F84E-9AD8-66259C7C9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929CC4C-827A-654F-82C1-565C9495827F}"/>
              </a:ext>
            </a:extLst>
          </p:cNvPr>
          <p:cNvSpPr/>
          <p:nvPr/>
        </p:nvSpPr>
        <p:spPr>
          <a:xfrm>
            <a:off x="1607313" y="1340744"/>
            <a:ext cx="6714612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cs typeface="Segoe UI" panose="020B0502040204020203" pitchFamily="34" charset="0"/>
              </a:rPr>
              <a:t>Утвержден </a:t>
            </a:r>
            <a:r>
              <a:rPr lang="ru-RU" sz="1600" b="1" dirty="0">
                <a:solidFill>
                  <a:srgbClr val="7030A0"/>
                </a:solidFill>
                <a:cs typeface="Segoe UI" panose="020B0502040204020203" pitchFamily="34" charset="0"/>
              </a:rPr>
              <a:t>Постановлением Губернатора Московской области </a:t>
            </a:r>
            <a:r>
              <a:rPr lang="en-US" sz="1600" dirty="0">
                <a:solidFill>
                  <a:srgbClr val="7030A0"/>
                </a:solidFill>
                <a:cs typeface="Segoe UI" panose="020B0502040204020203" pitchFamily="34" charset="0"/>
              </a:rPr>
              <a:t/>
            </a:r>
            <a:br>
              <a:rPr lang="en-US" sz="1600" dirty="0">
                <a:solidFill>
                  <a:srgbClr val="7030A0"/>
                </a:solidFill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7030A0"/>
                </a:solidFill>
                <a:cs typeface="Segoe UI" panose="020B0502040204020203" pitchFamily="34" charset="0"/>
              </a:rPr>
              <a:t>от 14.04.2020 N 189-ПГ «Об утверждении Перечня системообразующих организаций Московской области»</a:t>
            </a:r>
            <a:endParaRPr lang="ru-RU" sz="1000" dirty="0">
              <a:solidFill>
                <a:srgbClr val="7030A0"/>
              </a:solidFill>
              <a:cs typeface="Segoe UI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BA07D8F-C1C3-B949-AE02-4AFAD1A26CA3}"/>
              </a:ext>
            </a:extLst>
          </p:cNvPr>
          <p:cNvSpPr/>
          <p:nvPr/>
        </p:nvSpPr>
        <p:spPr>
          <a:xfrm>
            <a:off x="1607313" y="2378414"/>
            <a:ext cx="6714612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cs typeface="Segoe UI" panose="020B0502040204020203" pitchFamily="34" charset="0"/>
              </a:rPr>
              <a:t>Заявитель подает в адрес Отраслевого ЦИОГВ МО </a:t>
            </a:r>
            <a:r>
              <a:rPr lang="ru-RU" sz="1600" b="1" dirty="0">
                <a:solidFill>
                  <a:srgbClr val="7030A0"/>
                </a:solidFill>
                <a:cs typeface="Segoe UI" panose="020B0502040204020203" pitchFamily="34" charset="0"/>
              </a:rPr>
              <a:t>заявление</a:t>
            </a:r>
            <a:r>
              <a:rPr lang="ru-RU" sz="1600" dirty="0">
                <a:solidFill>
                  <a:srgbClr val="7030A0"/>
                </a:solidFill>
                <a:cs typeface="Segoe UI" panose="020B0502040204020203" pitchFamily="34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cs typeface="Segoe UI" panose="020B0502040204020203" pitchFamily="34" charset="0"/>
              </a:rPr>
              <a:t>по установленной форме</a:t>
            </a:r>
            <a:r>
              <a:rPr lang="ru-RU" sz="1600" dirty="0">
                <a:solidFill>
                  <a:srgbClr val="7030A0"/>
                </a:solidFill>
                <a:cs typeface="Segoe UI" panose="020B0502040204020203" pitchFamily="34" charset="0"/>
              </a:rPr>
              <a:t>, с приложением документов, подтверждающих соответствие критериям.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F02D3F33-9753-EE45-83FD-615F954F3709}"/>
              </a:ext>
            </a:extLst>
          </p:cNvPr>
          <p:cNvSpPr txBox="1"/>
          <p:nvPr/>
        </p:nvSpPr>
        <p:spPr>
          <a:xfrm>
            <a:off x="1607312" y="3416084"/>
            <a:ext cx="7279957" cy="10541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 lvl="0">
              <a:defRPr lang="ru-RU"/>
            </a:defPPr>
            <a:lvl1pPr>
              <a:defRPr sz="160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latin typeface="+mn-lt"/>
              </a:rPr>
              <a:t>Шаблон заявления на включение в перечень системообразующих организаций Московской области, размещен </a:t>
            </a:r>
            <a:r>
              <a:rPr lang="ru-RU" b="1" dirty="0">
                <a:latin typeface="+mn-lt"/>
              </a:rPr>
              <a:t>на сайте Министерства инвестиций, промышленности и науки Московской области  </a:t>
            </a: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en-US" dirty="0">
                <a:latin typeface="+mn-lt"/>
                <a:hlinkClick r:id="rId5"/>
              </a:rPr>
              <a:t>https://mii.mosreg.ru/deyatelnost/mery-podderzhki-v-moskovskoi-oblasti</a:t>
            </a:r>
            <a:endParaRPr lang="ru-RU" dirty="0">
              <a:latin typeface="+mn-l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25E28EB-A92D-5E47-B0D4-EDDDFCAC3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597" y="1460702"/>
            <a:ext cx="545828" cy="54582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EDDBB9E-0E6A-9240-8070-6C1AD7E11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597" y="2486292"/>
            <a:ext cx="545828" cy="545828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0542D689-863E-F745-89E7-003A0162F6C2}"/>
              </a:ext>
            </a:extLst>
          </p:cNvPr>
          <p:cNvGrpSpPr/>
          <p:nvPr/>
        </p:nvGrpSpPr>
        <p:grpSpPr>
          <a:xfrm>
            <a:off x="853837" y="3434726"/>
            <a:ext cx="671348" cy="671348"/>
            <a:chOff x="853837" y="3416083"/>
            <a:chExt cx="740252" cy="74025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7C66C1B9-7031-3B4B-B2F5-D9A7AD306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3837" y="3416083"/>
              <a:ext cx="740252" cy="740252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975EC977-7EFF-9B48-9402-402EE8BC69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878" r="4403"/>
            <a:stretch/>
          </p:blipFill>
          <p:spPr>
            <a:xfrm>
              <a:off x="884238" y="3637892"/>
              <a:ext cx="679450" cy="397456"/>
            </a:xfrm>
            <a:prstGeom prst="rect">
              <a:avLst/>
            </a:prstGeom>
          </p:spPr>
        </p:pic>
      </p:grp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FAD58552-8EB9-A446-A872-90B0E3FADDDC}"/>
              </a:ext>
            </a:extLst>
          </p:cNvPr>
          <p:cNvCxnSpPr/>
          <p:nvPr/>
        </p:nvCxnSpPr>
        <p:spPr>
          <a:xfrm>
            <a:off x="1685365" y="2294965"/>
            <a:ext cx="696557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9AB6FC5F-0DAD-C547-BB7B-4C4D72290C66}"/>
              </a:ext>
            </a:extLst>
          </p:cNvPr>
          <p:cNvCxnSpPr/>
          <p:nvPr/>
        </p:nvCxnSpPr>
        <p:spPr>
          <a:xfrm>
            <a:off x="1685365" y="3299012"/>
            <a:ext cx="696557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39401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vrTSmpRLiaXkWeCfZ3d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no3kRtNUX7IvCSeK5y2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1wK1yKcWwndEhz3Rk8U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1wK1yKcWwndEhz3Rk8U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1wK1yKcWwndEhz3Rk8U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BvPuVvTgf5_l9ybsACzw"/>
</p:tagLst>
</file>

<file path=ppt/theme/theme1.xml><?xml version="1.0" encoding="utf-8"?>
<a:theme xmlns:a="http://schemas.openxmlformats.org/drawingml/2006/main" name="Тема Office">
  <a:themeElements>
    <a:clrScheme name="Пользовательские 16">
      <a:dk1>
        <a:srgbClr val="000000"/>
      </a:dk1>
      <a:lt1>
        <a:srgbClr val="FFFFFF"/>
      </a:lt1>
      <a:dk2>
        <a:srgbClr val="3B2362"/>
      </a:dk2>
      <a:lt2>
        <a:srgbClr val="E20C3C"/>
      </a:lt2>
      <a:accent1>
        <a:srgbClr val="262F81"/>
      </a:accent1>
      <a:accent2>
        <a:srgbClr val="EB4B7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</TotalTime>
  <Words>576</Words>
  <Application>Microsoft Office PowerPoint</Application>
  <PresentationFormat>Экран (16:9)</PresentationFormat>
  <Paragraphs>71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Слайд think-cell</vt:lpstr>
      <vt:lpstr>Слайд 1</vt:lpstr>
      <vt:lpstr>Системообразующие организации российской экономики</vt:lpstr>
      <vt:lpstr>Меры поддержки системообразующих организаций российской экономики</vt:lpstr>
      <vt:lpstr>Меры поддержки системообразующих организаций российской экономики</vt:lpstr>
      <vt:lpstr>Меры поддержки системообразующих организаций российской экономики</vt:lpstr>
      <vt:lpstr>Перечень системообразующих организаций Московской области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Приемная Егоровой Н.К.</dc:creator>
  <cp:lastModifiedBy>PolozovaYuN</cp:lastModifiedBy>
  <cp:revision>185</cp:revision>
  <dcterms:modified xsi:type="dcterms:W3CDTF">2020-05-15T12:54:10Z</dcterms:modified>
</cp:coreProperties>
</file>